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xlsx" ContentType="application/vnd.openxmlformats-officedocument.spreadsheetml.sheet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1450" y="-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2007_Workbook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autoTitleDeleted val="1"/>
    <c:plotArea>
      <c:layout/>
      <c:lineChart>
        <c:grouping val="standard"/>
        <c:ser>
          <c:idx val="0"/>
          <c:order val="0"/>
          <c:tx>
            <c:strRef>
              <c:f>Sheet1!$B$1</c:f>
              <c:strCache>
                <c:ptCount val="1"/>
                <c:pt idx="0">
                  <c:v>1-Dec</c:v>
                </c:pt>
              </c:strCache>
            </c:strRef>
          </c:tx>
          <c:marker>
            <c:symbol val="none"/>
          </c:marker>
          <c:cat>
            <c:numRef>
              <c:f>Sheet1!$A$2:$A$9</c:f>
              <c:numCache>
                <c:formatCode>mmm\-yy</c:formatCode>
                <c:ptCount val="8"/>
                <c:pt idx="0">
                  <c:v>40148</c:v>
                </c:pt>
                <c:pt idx="1">
                  <c:v>40179</c:v>
                </c:pt>
                <c:pt idx="2">
                  <c:v>40210</c:v>
                </c:pt>
                <c:pt idx="3">
                  <c:v>40238</c:v>
                </c:pt>
                <c:pt idx="4">
                  <c:v>40269</c:v>
                </c:pt>
                <c:pt idx="5">
                  <c:v>40299</c:v>
                </c:pt>
                <c:pt idx="6">
                  <c:v>40330</c:v>
                </c:pt>
                <c:pt idx="7">
                  <c:v>40360</c:v>
                </c:pt>
              </c:numCache>
            </c:numRef>
          </c:cat>
          <c:val>
            <c:numRef>
              <c:f>Sheet1!$B$2:$B$9</c:f>
              <c:numCache>
                <c:formatCode>General</c:formatCode>
                <c:ptCount val="8"/>
                <c:pt idx="0">
                  <c:v>100</c:v>
                </c:pt>
                <c:pt idx="1">
                  <c:v>99</c:v>
                </c:pt>
                <c:pt idx="2">
                  <c:v>98.2</c:v>
                </c:pt>
                <c:pt idx="3">
                  <c:v>97</c:v>
                </c:pt>
                <c:pt idx="4">
                  <c:v>99</c:v>
                </c:pt>
                <c:pt idx="5">
                  <c:v>96</c:v>
                </c:pt>
                <c:pt idx="6">
                  <c:v>97</c:v>
                </c:pt>
                <c:pt idx="7">
                  <c:v>95</c:v>
                </c:pt>
              </c:numCache>
            </c:numRef>
          </c:val>
        </c:ser>
        <c:marker val="1"/>
        <c:axId val="47619072"/>
        <c:axId val="47629056"/>
      </c:lineChart>
      <c:dateAx>
        <c:axId val="47619072"/>
        <c:scaling>
          <c:orientation val="minMax"/>
        </c:scaling>
        <c:axPos val="b"/>
        <c:numFmt formatCode="mmm\-yy" sourceLinked="1"/>
        <c:tickLblPos val="nextTo"/>
        <c:txPr>
          <a:bodyPr/>
          <a:lstStyle/>
          <a:p>
            <a:pPr>
              <a:defRPr b="1">
                <a:latin typeface="Arial" pitchFamily="34" charset="0"/>
                <a:cs typeface="Arial" pitchFamily="34" charset="0"/>
              </a:defRPr>
            </a:pPr>
            <a:endParaRPr lang="en-US"/>
          </a:p>
        </c:txPr>
        <c:crossAx val="47629056"/>
        <c:crosses val="autoZero"/>
        <c:auto val="1"/>
        <c:lblOffset val="100"/>
      </c:dateAx>
      <c:valAx>
        <c:axId val="47629056"/>
        <c:scaling>
          <c:orientation val="minMax"/>
          <c:max val="100"/>
        </c:scaling>
        <c:axPos val="l"/>
        <c:numFmt formatCode="General" sourceLinked="1"/>
        <c:tickLblPos val="nextTo"/>
        <c:txPr>
          <a:bodyPr/>
          <a:lstStyle/>
          <a:p>
            <a:pPr>
              <a:defRPr b="1">
                <a:latin typeface="Arial" pitchFamily="34" charset="0"/>
                <a:cs typeface="Arial" pitchFamily="34" charset="0"/>
              </a:defRPr>
            </a:pPr>
            <a:endParaRPr lang="en-US"/>
          </a:p>
        </c:txPr>
        <c:crossAx val="47619072"/>
        <c:crosses val="autoZero"/>
        <c:crossBetween val="between"/>
      </c:valAx>
    </c:plotArea>
    <c:plotVisOnly val="1"/>
  </c:chart>
  <c:txPr>
    <a:bodyPr/>
    <a:lstStyle/>
    <a:p>
      <a:pPr>
        <a:defRPr sz="1800"/>
      </a:pPr>
      <a:endParaRPr lang="en-US"/>
    </a:p>
  </c:txPr>
  <c:externalData r:id="rId1"/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CF98E-E4F1-4908-BD14-5E0705366F81}" type="datetimeFigureOut">
              <a:rPr lang="en-US" smtClean="0"/>
              <a:t>8/23/2010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5044A9-C0F8-45DD-BE14-6572190E97B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CF98E-E4F1-4908-BD14-5E0705366F81}" type="datetimeFigureOut">
              <a:rPr lang="en-US" smtClean="0"/>
              <a:t>8/23/2010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5044A9-C0F8-45DD-BE14-6572190E97B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CF98E-E4F1-4908-BD14-5E0705366F81}" type="datetimeFigureOut">
              <a:rPr lang="en-US" smtClean="0"/>
              <a:t>8/23/2010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5044A9-C0F8-45DD-BE14-6572190E97B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CF98E-E4F1-4908-BD14-5E0705366F81}" type="datetimeFigureOut">
              <a:rPr lang="en-US" smtClean="0"/>
              <a:t>8/23/2010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5044A9-C0F8-45DD-BE14-6572190E97B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CF98E-E4F1-4908-BD14-5E0705366F81}" type="datetimeFigureOut">
              <a:rPr lang="en-US" smtClean="0"/>
              <a:t>8/23/2010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5044A9-C0F8-45DD-BE14-6572190E97B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CF98E-E4F1-4908-BD14-5E0705366F81}" type="datetimeFigureOut">
              <a:rPr lang="en-US" smtClean="0"/>
              <a:t>8/23/2010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5044A9-C0F8-45DD-BE14-6572190E97B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CF98E-E4F1-4908-BD14-5E0705366F81}" type="datetimeFigureOut">
              <a:rPr lang="en-US" smtClean="0"/>
              <a:t>8/23/2010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5044A9-C0F8-45DD-BE14-6572190E97B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CF98E-E4F1-4908-BD14-5E0705366F81}" type="datetimeFigureOut">
              <a:rPr lang="en-US" smtClean="0"/>
              <a:t>8/23/2010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5044A9-C0F8-45DD-BE14-6572190E97B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CF98E-E4F1-4908-BD14-5E0705366F81}" type="datetimeFigureOut">
              <a:rPr lang="en-US" smtClean="0"/>
              <a:t>8/23/2010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5044A9-C0F8-45DD-BE14-6572190E97B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CF98E-E4F1-4908-BD14-5E0705366F81}" type="datetimeFigureOut">
              <a:rPr lang="en-US" smtClean="0"/>
              <a:t>8/23/2010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5044A9-C0F8-45DD-BE14-6572190E97B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CF98E-E4F1-4908-BD14-5E0705366F81}" type="datetimeFigureOut">
              <a:rPr lang="en-US" smtClean="0"/>
              <a:t>8/23/2010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5044A9-C0F8-45DD-BE14-6572190E97B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BCF98E-E4F1-4908-BD14-5E0705366F81}" type="datetimeFigureOut">
              <a:rPr lang="en-US" smtClean="0"/>
              <a:t>8/23/2010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5044A9-C0F8-45DD-BE14-6572190E97B1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b="1" dirty="0" smtClean="0">
                <a:latin typeface="Arial" pitchFamily="34" charset="0"/>
                <a:cs typeface="Arial" pitchFamily="34" charset="0"/>
              </a:rPr>
              <a:t>Americans’ Confidence in U.S. Healthcare Hits Bottom in July 2010</a:t>
            </a:r>
            <a:endParaRPr lang="en-US" sz="2800" b="1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914400" y="6248400"/>
            <a:ext cx="769954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i="1" dirty="0" smtClean="0">
                <a:latin typeface="Arial" pitchFamily="34" charset="0"/>
                <a:cs typeface="Arial" pitchFamily="34" charset="0"/>
              </a:rPr>
              <a:t>Source: July Index: 95 represents a new low in consumer confidence since December 2009, Thomson Reuters</a:t>
            </a:r>
          </a:p>
          <a:p>
            <a:r>
              <a:rPr lang="en-US" sz="1200" i="1" dirty="0" smtClean="0">
                <a:latin typeface="Arial" pitchFamily="34" charset="0"/>
                <a:cs typeface="Arial" pitchFamily="34" charset="0"/>
              </a:rPr>
              <a:t>Healthcare Indexes, Consumer Healthcare Sentiment Index, August 23, 2010</a:t>
            </a:r>
            <a:endParaRPr lang="en-US" sz="1200" i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</TotalTime>
  <Words>43</Words>
  <Application>Microsoft Office PowerPoint</Application>
  <PresentationFormat>On-screen Show (4:3)</PresentationFormat>
  <Paragraphs>3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Americans’ Confidence in U.S. Healthcare Hits Bottom in July 2010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Jane Sarasohn-Kahn</dc:creator>
  <cp:lastModifiedBy>Jane Sarasohn-Kahn</cp:lastModifiedBy>
  <cp:revision>4</cp:revision>
  <dcterms:created xsi:type="dcterms:W3CDTF">2010-08-23T14:12:50Z</dcterms:created>
  <dcterms:modified xsi:type="dcterms:W3CDTF">2010-08-23T14:40:09Z</dcterms:modified>
</cp:coreProperties>
</file>